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4"/>
  </p:notesMasterIdLst>
  <p:sldIdLst>
    <p:sldId id="266" r:id="rId3"/>
  </p:sldIdLst>
  <p:sldSz cx="5765800" cy="32448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11437F"/>
    <a:srgbClr val="E6E6E6"/>
    <a:srgbClr val="DDDDDD"/>
    <a:srgbClr val="4978B1"/>
    <a:srgbClr val="FCFCFC"/>
    <a:srgbClr val="003B59"/>
    <a:srgbClr val="ECD6A5"/>
    <a:srgbClr val="C19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96" autoAdjust="0"/>
    <p:restoredTop sz="94675" autoAdjust="0"/>
  </p:normalViewPr>
  <p:slideViewPr>
    <p:cSldViewPr>
      <p:cViewPr varScale="1">
        <p:scale>
          <a:sx n="238" d="100"/>
          <a:sy n="238" d="100"/>
        </p:scale>
        <p:origin x="552" y="180"/>
      </p:cViewPr>
      <p:guideLst>
        <p:guide orient="horz" pos="2880"/>
        <p:guide pos="2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595" cy="339219"/>
          </a:xfrm>
          <a:prstGeom prst="rect">
            <a:avLst/>
          </a:prstGeom>
        </p:spPr>
        <p:txBody>
          <a:bodyPr vert="horz" lIns="169731" tIns="84865" rIns="169731" bIns="8486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98" y="1"/>
            <a:ext cx="4302595" cy="339219"/>
          </a:xfrm>
          <a:prstGeom prst="rect">
            <a:avLst/>
          </a:prstGeom>
        </p:spPr>
        <p:txBody>
          <a:bodyPr vert="horz" lIns="169731" tIns="84865" rIns="169731" bIns="84865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70350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31" tIns="84865" rIns="169731" bIns="848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78" y="3272462"/>
            <a:ext cx="7943673" cy="2677168"/>
          </a:xfrm>
          <a:prstGeom prst="rect">
            <a:avLst/>
          </a:prstGeom>
        </p:spPr>
        <p:txBody>
          <a:bodyPr vert="horz" lIns="169731" tIns="84865" rIns="169731" bIns="8486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8457"/>
            <a:ext cx="4302595" cy="339219"/>
          </a:xfrm>
          <a:prstGeom prst="rect">
            <a:avLst/>
          </a:prstGeom>
        </p:spPr>
        <p:txBody>
          <a:bodyPr vert="horz" lIns="169731" tIns="84865" rIns="169731" bIns="8486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98" y="6458457"/>
            <a:ext cx="4302595" cy="339219"/>
          </a:xfrm>
          <a:prstGeom prst="rect">
            <a:avLst/>
          </a:prstGeom>
        </p:spPr>
        <p:txBody>
          <a:bodyPr vert="horz" lIns="169731" tIns="84865" rIns="169731" bIns="84865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15162"/>
            <a:ext cx="373837" cy="2660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2808" y="543712"/>
            <a:ext cx="5082641" cy="2214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3011" y="1956145"/>
            <a:ext cx="113976" cy="152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4015" y="2217879"/>
            <a:ext cx="151968" cy="1521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4015" y="2459864"/>
            <a:ext cx="151961" cy="152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133711" y="2790248"/>
            <a:ext cx="121265" cy="1521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118256" y="2541852"/>
            <a:ext cx="152176" cy="145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8256" y="2286533"/>
            <a:ext cx="152176" cy="1519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36166" y="556217"/>
            <a:ext cx="1509395" cy="2083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320451" y="700380"/>
            <a:ext cx="2058035" cy="2262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rgbClr val="161A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8001" y="532170"/>
            <a:ext cx="3585364" cy="1135682"/>
          </a:xfrm>
        </p:spPr>
        <p:txBody>
          <a:bodyPr>
            <a:normAutofit/>
          </a:bodyPr>
          <a:lstStyle>
            <a:lvl1pPr algn="l">
              <a:defRPr sz="1800" b="0">
                <a:latin typeface="PT Serif" panose="020A0603040505020204" pitchFamily="18" charset="-52"/>
                <a:ea typeface="PT Serif" panose="020A0603040505020204" pitchFamily="18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7774" y="2258407"/>
            <a:ext cx="2315657" cy="681409"/>
          </a:xfrm>
        </p:spPr>
        <p:txBody>
          <a:bodyPr anchor="ctr">
            <a:normAutofit/>
          </a:bodyPr>
          <a:lstStyle>
            <a:lvl1pPr marL="0" indent="0" algn="r">
              <a:buNone/>
              <a:defRPr sz="1000">
                <a:solidFill>
                  <a:schemeClr val="tx1"/>
                </a:solidFill>
                <a:latin typeface="PT Serif" panose="020A0603040505020204" pitchFamily="18" charset="-52"/>
                <a:ea typeface="PT Serif" panose="020A0603040505020204" pitchFamily="18" charset="-52"/>
              </a:defRPr>
            </a:lvl1pPr>
            <a:lvl2pPr marL="288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6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4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41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9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8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6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1748026" y="2167552"/>
            <a:ext cx="2270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958" y="532170"/>
            <a:ext cx="856576" cy="95397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29736" y="1498635"/>
            <a:ext cx="905128" cy="181336"/>
          </a:xfrm>
          <a:prstGeom prst="rect">
            <a:avLst/>
          </a:prstGeom>
          <a:noFill/>
        </p:spPr>
        <p:txBody>
          <a:bodyPr wrap="none" lIns="57662" tIns="28831" rIns="57662" bIns="28831" rtlCol="0">
            <a:spAutoFit/>
          </a:bodyPr>
          <a:lstStyle/>
          <a:p>
            <a:pPr defTabSz="576621"/>
            <a:r>
              <a:rPr lang="en-US" sz="800" dirty="0">
                <a:solidFill>
                  <a:prstClr val="black"/>
                </a:solidFill>
                <a:ea typeface="PT Serif" panose="020A0603040505020204" pitchFamily="18" charset="-52"/>
              </a:rPr>
              <a:t>www.roskazna.ru</a:t>
            </a:r>
            <a:endParaRPr lang="ru-RU" sz="800" dirty="0">
              <a:solidFill>
                <a:prstClr val="black"/>
              </a:solidFill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4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225" y="486712"/>
            <a:ext cx="5403350" cy="1135682"/>
          </a:xfrm>
        </p:spPr>
        <p:txBody>
          <a:bodyPr>
            <a:normAutofit/>
          </a:bodyPr>
          <a:lstStyle>
            <a:lvl1pPr algn="ctr">
              <a:defRPr sz="1800" b="0">
                <a:latin typeface="PT Serif" panose="020A0603040505020204" pitchFamily="18" charset="-52"/>
                <a:ea typeface="PT Serif" panose="020A0603040505020204" pitchFamily="18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2133831" y="1622425"/>
            <a:ext cx="1498139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95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825" y="0"/>
            <a:ext cx="3562721" cy="410416"/>
          </a:xfrm>
          <a:noFill/>
        </p:spPr>
        <p:txBody>
          <a:bodyPr>
            <a:noAutofit/>
          </a:bodyPr>
          <a:lstStyle>
            <a:lvl1pPr algn="ctr">
              <a:defRPr sz="1000" b="1">
                <a:latin typeface="PT Serif" panose="020A0603040505020204" pitchFamily="18" charset="-52"/>
                <a:ea typeface="PT Serif" panose="020A0603040505020204" pitchFamily="18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290" y="850162"/>
            <a:ext cx="5189220" cy="2048422"/>
          </a:xfrm>
        </p:spPr>
        <p:txBody>
          <a:bodyPr>
            <a:normAutofit/>
          </a:bodyPr>
          <a:lstStyle>
            <a:lvl1pPr>
              <a:defRPr sz="1500">
                <a:latin typeface="PT Serif" panose="020A0603040505020204" pitchFamily="18" charset="-52"/>
                <a:ea typeface="PT Serif" panose="020A0603040505020204" pitchFamily="18" charset="-52"/>
              </a:defRPr>
            </a:lvl1pPr>
            <a:lvl2pPr>
              <a:defRPr sz="1300">
                <a:latin typeface="PT Serif" panose="020A0603040505020204" pitchFamily="18" charset="-52"/>
                <a:ea typeface="PT Serif" panose="020A0603040505020204" pitchFamily="18" charset="-52"/>
              </a:defRPr>
            </a:lvl2pPr>
            <a:lvl3pPr>
              <a:defRPr sz="1100">
                <a:latin typeface="PT Serif" panose="020A0603040505020204" pitchFamily="18" charset="-52"/>
                <a:ea typeface="PT Serif" panose="020A0603040505020204" pitchFamily="18" charset="-52"/>
              </a:defRPr>
            </a:lvl3pPr>
            <a:lvl4pPr>
              <a:defRPr sz="1000">
                <a:latin typeface="PT Serif" panose="020A0603040505020204" pitchFamily="18" charset="-52"/>
                <a:ea typeface="PT Serif" panose="020A0603040505020204" pitchFamily="18" charset="-52"/>
              </a:defRPr>
            </a:lvl4pPr>
            <a:lvl5pPr>
              <a:defRPr sz="1000">
                <a:latin typeface="PT Serif" panose="020A0603040505020204" pitchFamily="18" charset="-52"/>
                <a:ea typeface="PT Serif" panose="020A0603040505020204" pitchFamily="18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fld id="{1E463FF6-FBD1-44B3-82E7-BD45439D34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600">
                <a:latin typeface="Trebuchet MS" panose="020B060302020202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30959" y="255742"/>
            <a:ext cx="63544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430960" y="77898"/>
            <a:ext cx="1362151" cy="155332"/>
          </a:xfrm>
          <a:prstGeom prst="rect">
            <a:avLst/>
          </a:prstGeom>
          <a:noFill/>
        </p:spPr>
        <p:txBody>
          <a:bodyPr wrap="square" lIns="0" tIns="28831" rIns="0" bIns="28831" rtlCol="0">
            <a:spAutoFit/>
          </a:bodyPr>
          <a:lstStyle/>
          <a:p>
            <a:pPr defTabSz="576621"/>
            <a:r>
              <a:rPr lang="ru-RU" sz="600" b="1" cap="all" dirty="0">
                <a:solidFill>
                  <a:prstClr val="black"/>
                </a:solidFill>
                <a:ea typeface="PT Serif" panose="020A0603040505020204" pitchFamily="18" charset="-52"/>
                <a:cs typeface="Tahoma" panose="020B0604030504040204" pitchFamily="34" charset="0"/>
              </a:rPr>
              <a:t>Федеральное казначейство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30960" y="285984"/>
            <a:ext cx="593111" cy="150558"/>
          </a:xfrm>
          <a:prstGeom prst="rect">
            <a:avLst/>
          </a:prstGeom>
          <a:noFill/>
        </p:spPr>
        <p:txBody>
          <a:bodyPr wrap="none" lIns="0" tIns="28831" rIns="0" bIns="28831" rtlCol="0">
            <a:spAutoFit/>
          </a:bodyPr>
          <a:lstStyle/>
          <a:p>
            <a:pPr defTabSz="576621"/>
            <a:r>
              <a:rPr lang="en-US" sz="600" dirty="0">
                <a:solidFill>
                  <a:prstClr val="black"/>
                </a:solidFill>
                <a:ea typeface="PT Serif" panose="020A0603040505020204" pitchFamily="18" charset="-52"/>
              </a:rPr>
              <a:t>www.roskazna.ru</a:t>
            </a:r>
            <a:endParaRPr lang="ru-RU" sz="600" dirty="0">
              <a:solidFill>
                <a:prstClr val="black"/>
              </a:solidFill>
              <a:ea typeface="PT Serif" panose="020A0603040505020204" pitchFamily="18" charset="-52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88" y="81725"/>
            <a:ext cx="295133" cy="328691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5448078" y="3030670"/>
            <a:ext cx="317722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470988" y="3030670"/>
            <a:ext cx="294812" cy="213582"/>
          </a:xfrm>
          <a:prstGeom prst="rect">
            <a:avLst/>
          </a:prstGeom>
        </p:spPr>
        <p:txBody>
          <a:bodyPr vert="horz" lIns="0" tIns="28831" rIns="0" bIns="28831" rtlCol="0" anchor="t">
            <a:spAutoFit/>
          </a:bodyPr>
          <a:lstStyle>
            <a:defPPr>
              <a:defRPr lang="ru-RU"/>
            </a:defPPr>
            <a:lvl1pPr>
              <a:defRPr b="1">
                <a:latin typeface="Trebuchet MS" panose="020B0603020202020204" pitchFamily="34" charset="0"/>
              </a:defRPr>
            </a:lvl1pPr>
          </a:lstStyle>
          <a:p>
            <a:pPr defTabSz="576621"/>
            <a:fld id="{F777CE8F-F8DB-4AC4-B215-9C5F8871BE3C}" type="slidenum">
              <a:rPr lang="ru-RU" sz="1000" smtClean="0">
                <a:solidFill>
                  <a:prstClr val="black"/>
                </a:solidFill>
                <a:latin typeface="PT Serif" panose="020A0603040505020204" pitchFamily="18" charset="-52"/>
                <a:ea typeface="PT Serif" panose="020A0603040505020204" pitchFamily="18" charset="-52"/>
              </a:rPr>
              <a:pPr defTabSz="576621"/>
              <a:t>‹#›</a:t>
            </a:fld>
            <a:endParaRPr lang="ru-RU" sz="1000" b="0" dirty="0">
              <a:solidFill>
                <a:prstClr val="black">
                  <a:lumMod val="50000"/>
                  <a:lumOff val="50000"/>
                </a:prstClr>
              </a:solidFill>
              <a:latin typeface="PT Serif" panose="020A0603040505020204" pitchFamily="18" charset="-52"/>
              <a:ea typeface="PT Serif" panose="020A0603040505020204" pitchFamily="18" charset="-52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 flipH="1">
            <a:off x="2848185" y="410416"/>
            <a:ext cx="2270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272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618-6E00-4B64-855A-7EF163CE7F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7374" y="473938"/>
            <a:ext cx="3791051" cy="212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46315"/>
            <a:ext cx="5189220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29945"/>
            <a:ext cx="5189220" cy="540808"/>
          </a:xfrm>
          <a:prstGeom prst="rect">
            <a:avLst/>
          </a:prstGeom>
        </p:spPr>
        <p:txBody>
          <a:bodyPr vert="horz" lIns="57662" tIns="28831" rIns="57662" bIns="2883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57132"/>
            <a:ext cx="5189220" cy="2141451"/>
          </a:xfrm>
          <a:prstGeom prst="rect">
            <a:avLst/>
          </a:prstGeom>
        </p:spPr>
        <p:txBody>
          <a:bodyPr vert="horz" lIns="57662" tIns="28831" rIns="57662" bIns="2883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8290" y="3007496"/>
            <a:ext cx="1345353" cy="172758"/>
          </a:xfrm>
          <a:prstGeom prst="rect">
            <a:avLst/>
          </a:prstGeom>
        </p:spPr>
        <p:txBody>
          <a:bodyPr vert="horz" lIns="57662" tIns="28831" rIns="57662" bIns="2883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6621"/>
            <a:fld id="{C2C3B0D1-D2B8-4F73-8BEA-EC6F26360C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576621"/>
              <a:t>17.12.2020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69982" y="3007496"/>
            <a:ext cx="1825837" cy="172758"/>
          </a:xfrm>
          <a:prstGeom prst="rect">
            <a:avLst/>
          </a:prstGeom>
        </p:spPr>
        <p:txBody>
          <a:bodyPr vert="horz" lIns="57662" tIns="28831" rIns="57662" bIns="2883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6621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32157" y="3007496"/>
            <a:ext cx="1345353" cy="172758"/>
          </a:xfrm>
          <a:prstGeom prst="rect">
            <a:avLst/>
          </a:prstGeom>
        </p:spPr>
        <p:txBody>
          <a:bodyPr vert="horz" lIns="57662" tIns="28831" rIns="57662" bIns="2883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76621"/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576621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8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ftr="0" dt="0"/>
  <p:txStyles>
    <p:titleStyle>
      <a:lvl1pPr algn="ctr" defTabSz="57662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233" indent="-216233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504" indent="-180194" algn="l" defTabSz="57662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776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086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96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5707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017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62327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50638" indent="-144155" algn="l" defTabSz="576621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8310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6621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4931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3241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1552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9862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8172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6483" algn="l" defTabSz="57662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/>
          <p:cNvSpPr/>
          <p:nvPr/>
        </p:nvSpPr>
        <p:spPr>
          <a:xfrm flipV="1">
            <a:off x="0" y="250825"/>
            <a:ext cx="5765800" cy="177168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615934"/>
              </p:ext>
            </p:extLst>
          </p:nvPr>
        </p:nvGraphicFramePr>
        <p:xfrm>
          <a:off x="308488" y="2042036"/>
          <a:ext cx="3092043" cy="48000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817291"/>
                <a:gridCol w="408645"/>
                <a:gridCol w="140716"/>
                <a:gridCol w="317835"/>
                <a:gridCol w="454050"/>
                <a:gridCol w="635671"/>
                <a:gridCol w="317835"/>
              </a:tblGrid>
              <a:tr h="134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КБК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ОКТМО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51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Назначение платежа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87788"/>
              </p:ext>
            </p:extLst>
          </p:nvPr>
        </p:nvGraphicFramePr>
        <p:xfrm>
          <a:off x="312990" y="909811"/>
          <a:ext cx="3087541" cy="108377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703778"/>
                <a:gridCol w="703778"/>
                <a:gridCol w="363240"/>
                <a:gridCol w="499455"/>
                <a:gridCol w="454050"/>
                <a:gridCol w="363240"/>
              </a:tblGrid>
              <a:tr h="2115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РКЦ САЛЕХАРД г. Салехард//УФК по Ямало-Ненецкому автономному округу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5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БИК</a:t>
                      </a:r>
                      <a:endParaRPr lang="ru-RU" sz="5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007182108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0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Банк получателя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№</a:t>
                      </a: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40102810145370000008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ИНН 8901024756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КПП 890101001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Счет №</a:t>
                      </a: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03100643000000019000</a:t>
                      </a:r>
                      <a:endParaRPr kumimoji="0" 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342"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УФК по Ямало-Ненецкому автономному округу (СУ СК  России по Ямало-Ненецкому автономному округу 04901А59210)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8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01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оп.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5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Срок плат.</a:t>
                      </a:r>
                      <a:endParaRPr kumimoji="0" lang="ru-RU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1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Наз. пл.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Очер. Плат.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51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5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Получатель</a:t>
                      </a:r>
                    </a:p>
                  </a:txBody>
                  <a:tcPr marL="57658" marR="57658" marT="28843" marB="2884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Рез. поле</a:t>
                      </a:r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58" marR="57658" marT="28843" marB="288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5" name="Соединительная линия уступом 26"/>
          <p:cNvCxnSpPr/>
          <p:nvPr/>
        </p:nvCxnSpPr>
        <p:spPr>
          <a:xfrm flipH="1">
            <a:off x="3411251" y="936625"/>
            <a:ext cx="429006" cy="1"/>
          </a:xfrm>
          <a:prstGeom prst="straightConnector1">
            <a:avLst/>
          </a:prstGeom>
          <a:ln w="19050">
            <a:solidFill>
              <a:srgbClr val="99C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41"/>
          <p:cNvCxnSpPr/>
          <p:nvPr/>
        </p:nvCxnSpPr>
        <p:spPr>
          <a:xfrm flipH="1">
            <a:off x="3416300" y="1209903"/>
            <a:ext cx="442835" cy="0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34"/>
          <p:cNvCxnSpPr>
            <a:endCxn id="4" idx="3"/>
          </p:cNvCxnSpPr>
          <p:nvPr/>
        </p:nvCxnSpPr>
        <p:spPr>
          <a:xfrm flipH="1">
            <a:off x="3400531" y="1451700"/>
            <a:ext cx="45860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840257" y="691148"/>
            <a:ext cx="1813410" cy="338554"/>
          </a:xfrm>
          <a:prstGeom prst="rect">
            <a:avLst/>
          </a:prstGeom>
          <a:ln>
            <a:solidFill>
              <a:srgbClr val="99CCFF"/>
            </a:solidFill>
          </a:ln>
        </p:spPr>
        <p:txBody>
          <a:bodyPr wrap="square">
            <a:spAutoFit/>
          </a:bodyPr>
          <a:lstStyle/>
          <a:p>
            <a:pPr defTabSz="576551" eaLnBrk="0" hangingPunct="0"/>
            <a:r>
              <a:rPr lang="ru-RU" sz="800" dirty="0">
                <a:solidFill>
                  <a:prstClr val="black"/>
                </a:solidFill>
                <a:cs typeface="Times New Roman" panose="02020603050405020304" pitchFamily="18" charset="0"/>
              </a:rPr>
              <a:t>БИК территориального органа Федерального казначейства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857311" y="1102181"/>
            <a:ext cx="1813414" cy="21544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defTabSz="576551" eaLnBrk="0" hangingPunct="0">
              <a:defRPr/>
            </a:pPr>
            <a:r>
              <a:rPr lang="ru-RU" sz="800" dirty="0">
                <a:solidFill>
                  <a:prstClr val="black"/>
                </a:solidFill>
                <a:cs typeface="Times New Roman" panose="02020603050405020304" pitchFamily="18" charset="0"/>
              </a:rPr>
              <a:t>Единый казначейский счет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59129" y="1393825"/>
            <a:ext cx="1813410" cy="58477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576551" eaLnBrk="0" hangingPunct="0"/>
            <a:r>
              <a:rPr lang="ru-RU" sz="800" dirty="0">
                <a:solidFill>
                  <a:prstClr val="black"/>
                </a:solidFill>
                <a:cs typeface="Times New Roman" panose="02020603050405020304" pitchFamily="18" charset="0"/>
              </a:rPr>
              <a:t>Казначейский </a:t>
            </a:r>
            <a:r>
              <a:rPr lang="ru-RU" sz="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счет</a:t>
            </a:r>
            <a:r>
              <a:rPr lang="en-US" sz="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ru-RU" sz="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для осуществления и отражения операций по учету и распределению доходов</a:t>
            </a:r>
            <a:endParaRPr lang="ru-RU" sz="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16749"/>
            <a:ext cx="5672543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ru-RU" sz="1000" dirty="0" smtClean="0">
                <a:solidFill>
                  <a:schemeClr val="tx2"/>
                </a:solidFill>
              </a:rPr>
              <a:t>ПРИМЕР порядка отражения реквизитов в распоряжении о переводе денежных средств</a:t>
            </a:r>
            <a:endParaRPr lang="ru-RU" sz="1000" dirty="0">
              <a:solidFill>
                <a:schemeClr val="tx2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2100" y="518052"/>
            <a:ext cx="2112710" cy="21544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ru-RU" sz="800" dirty="0" smtClean="0"/>
              <a:t>Наименование Банка получателя</a:t>
            </a:r>
          </a:p>
        </p:txBody>
      </p:sp>
      <p:cxnSp>
        <p:nvCxnSpPr>
          <p:cNvPr id="31" name="Соединительная линия уступом 26"/>
          <p:cNvCxnSpPr/>
          <p:nvPr/>
        </p:nvCxnSpPr>
        <p:spPr>
          <a:xfrm flipH="1">
            <a:off x="1066675" y="720433"/>
            <a:ext cx="1" cy="169277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_СКП_11-09-19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T Serif">
      <a:majorFont>
        <a:latin typeface="PT Serif"/>
        <a:ea typeface=""/>
        <a:cs typeface=""/>
      </a:majorFont>
      <a:minorFont>
        <a:latin typeface="PT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6869</TotalTime>
  <Words>103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PT Serif</vt:lpstr>
      <vt:lpstr>Tahoma</vt:lpstr>
      <vt:lpstr>Times New Roman</vt:lpstr>
      <vt:lpstr>Trebuchet MS</vt:lpstr>
      <vt:lpstr>Office Theme</vt:lpstr>
      <vt:lpstr>Презентация_СКП_11-09-19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Бейшенова</cp:lastModifiedBy>
  <cp:revision>117</cp:revision>
  <cp:lastPrinted>2020-12-17T10:29:09Z</cp:lastPrinted>
  <dcterms:created xsi:type="dcterms:W3CDTF">2019-07-31T16:47:50Z</dcterms:created>
  <dcterms:modified xsi:type="dcterms:W3CDTF">2020-12-17T10:32:15Z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